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3" r:id="rId3"/>
  </p:sldMasterIdLst>
  <p:notesMasterIdLst>
    <p:notesMasterId r:id="rId33"/>
  </p:notesMasterIdLst>
  <p:sldIdLst>
    <p:sldId id="259" r:id="rId4"/>
    <p:sldId id="260" r:id="rId5"/>
    <p:sldId id="261" r:id="rId6"/>
    <p:sldId id="27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2" r:id="rId15"/>
    <p:sldId id="273" r:id="rId16"/>
    <p:sldId id="271" r:id="rId17"/>
    <p:sldId id="274" r:id="rId18"/>
    <p:sldId id="276" r:id="rId19"/>
    <p:sldId id="277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customXml" Target="../customXml/item3.xml"/><Relationship Id="rId38" Type="http://schemas.openxmlformats.org/officeDocument/2006/relationships/customXml" Target="../customXml/item2.xml"/><Relationship Id="rId37" Type="http://schemas.openxmlformats.org/officeDocument/2006/relationships/customXml" Target="../customXml/item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sp>
        <p:nvSpPr>
          <p:cNvPr id="45" name="Freeform: Shape 44"/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/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/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/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1215089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1215089 w 6125882"/>
              <a:gd name="connsiteY4-50" fmla="*/ 0 h 6857998"/>
              <a:gd name="connsiteX0-51" fmla="*/ 1222204 w 6132997"/>
              <a:gd name="connsiteY0-52" fmla="*/ 0 h 6881904"/>
              <a:gd name="connsiteX1-53" fmla="*/ 6132997 w 6132997"/>
              <a:gd name="connsiteY1-54" fmla="*/ 0 h 6881904"/>
              <a:gd name="connsiteX2-55" fmla="*/ 6132997 w 6132997"/>
              <a:gd name="connsiteY2-56" fmla="*/ 6857998 h 6881904"/>
              <a:gd name="connsiteX3-57" fmla="*/ 0 w 6132997"/>
              <a:gd name="connsiteY3-58" fmla="*/ 6881904 h 6881904"/>
              <a:gd name="connsiteX4-59" fmla="*/ 1222204 w 6132997"/>
              <a:gd name="connsiteY4-60" fmla="*/ 0 h 6881904"/>
              <a:gd name="connsiteX0-61" fmla="*/ 1348644 w 6132997"/>
              <a:gd name="connsiteY0-62" fmla="*/ 0 h 6893857"/>
              <a:gd name="connsiteX1-63" fmla="*/ 6132997 w 6132997"/>
              <a:gd name="connsiteY1-64" fmla="*/ 11953 h 6893857"/>
              <a:gd name="connsiteX2-65" fmla="*/ 6132997 w 6132997"/>
              <a:gd name="connsiteY2-66" fmla="*/ 6869951 h 6893857"/>
              <a:gd name="connsiteX3-67" fmla="*/ 0 w 6132997"/>
              <a:gd name="connsiteY3-68" fmla="*/ 6893857 h 6893857"/>
              <a:gd name="connsiteX4-69" fmla="*/ 1348644 w 6132997"/>
              <a:gd name="connsiteY4-70" fmla="*/ 0 h 6893857"/>
              <a:gd name="connsiteX0-71" fmla="*/ 1457021 w 6132997"/>
              <a:gd name="connsiteY0-72" fmla="*/ 0 h 6893857"/>
              <a:gd name="connsiteX1-73" fmla="*/ 6132997 w 6132997"/>
              <a:gd name="connsiteY1-74" fmla="*/ 11953 h 6893857"/>
              <a:gd name="connsiteX2-75" fmla="*/ 6132997 w 6132997"/>
              <a:gd name="connsiteY2-76" fmla="*/ 6869951 h 6893857"/>
              <a:gd name="connsiteX3-77" fmla="*/ 0 w 6132997"/>
              <a:gd name="connsiteY3-78" fmla="*/ 6893857 h 6893857"/>
              <a:gd name="connsiteX4-79" fmla="*/ 1457021 w 6132997"/>
              <a:gd name="connsiteY4-80" fmla="*/ 0 h 6893857"/>
              <a:gd name="connsiteX0-81" fmla="*/ 1754909 w 6430885"/>
              <a:gd name="connsiteY0-82" fmla="*/ 0 h 6869951"/>
              <a:gd name="connsiteX1-83" fmla="*/ 6430885 w 6430885"/>
              <a:gd name="connsiteY1-84" fmla="*/ 11953 h 6869951"/>
              <a:gd name="connsiteX2-85" fmla="*/ 6430885 w 6430885"/>
              <a:gd name="connsiteY2-86" fmla="*/ 6869951 h 6869951"/>
              <a:gd name="connsiteX3-87" fmla="*/ 0 w 6430885"/>
              <a:gd name="connsiteY3-88" fmla="*/ 6869951 h 6869951"/>
              <a:gd name="connsiteX4-89" fmla="*/ 1754909 w 6430885"/>
              <a:gd name="connsiteY4-90" fmla="*/ 0 h 6869951"/>
              <a:gd name="connsiteX0-91" fmla="*/ 2023235 w 6699211"/>
              <a:gd name="connsiteY0-92" fmla="*/ 0 h 6869951"/>
              <a:gd name="connsiteX1-93" fmla="*/ 6699211 w 6699211"/>
              <a:gd name="connsiteY1-94" fmla="*/ 11953 h 6869951"/>
              <a:gd name="connsiteX2-95" fmla="*/ 6699211 w 6699211"/>
              <a:gd name="connsiteY2-96" fmla="*/ 6869951 h 6869951"/>
              <a:gd name="connsiteX3-97" fmla="*/ 0 w 6699211"/>
              <a:gd name="connsiteY3-98" fmla="*/ 6856303 h 6869951"/>
              <a:gd name="connsiteX4-99" fmla="*/ 2023235 w 6699211"/>
              <a:gd name="connsiteY4-100" fmla="*/ 0 h 6869951"/>
              <a:gd name="connsiteX0-101" fmla="*/ 2702995 w 6699211"/>
              <a:gd name="connsiteY0-102" fmla="*/ 42638 h 6857998"/>
              <a:gd name="connsiteX1-103" fmla="*/ 6699211 w 6699211"/>
              <a:gd name="connsiteY1-104" fmla="*/ 0 h 6857998"/>
              <a:gd name="connsiteX2-105" fmla="*/ 6699211 w 6699211"/>
              <a:gd name="connsiteY2-106" fmla="*/ 6857998 h 6857998"/>
              <a:gd name="connsiteX3-107" fmla="*/ 0 w 6699211"/>
              <a:gd name="connsiteY3-108" fmla="*/ 6844350 h 6857998"/>
              <a:gd name="connsiteX4-109" fmla="*/ 2702995 w 6699211"/>
              <a:gd name="connsiteY4-110" fmla="*/ 42638 h 6857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cxnSp>
        <p:nvCxnSpPr>
          <p:cNvPr id="10" name="Straight Connector 9"/>
          <p:cNvCxnSpPr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sp>
        <p:nvSpPr>
          <p:cNvPr id="6" name="Rectangle 23"/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1215089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1215089 w 6125882"/>
              <a:gd name="connsiteY4-50" fmla="*/ 0 h 6857998"/>
              <a:gd name="connsiteX0-51" fmla="*/ 1222204 w 6132997"/>
              <a:gd name="connsiteY0-52" fmla="*/ 0 h 6881904"/>
              <a:gd name="connsiteX1-53" fmla="*/ 6132997 w 6132997"/>
              <a:gd name="connsiteY1-54" fmla="*/ 0 h 6881904"/>
              <a:gd name="connsiteX2-55" fmla="*/ 6132997 w 6132997"/>
              <a:gd name="connsiteY2-56" fmla="*/ 6857998 h 6881904"/>
              <a:gd name="connsiteX3-57" fmla="*/ 0 w 6132997"/>
              <a:gd name="connsiteY3-58" fmla="*/ 6881904 h 6881904"/>
              <a:gd name="connsiteX4-59" fmla="*/ 1222204 w 6132997"/>
              <a:gd name="connsiteY4-60" fmla="*/ 0 h 6881904"/>
              <a:gd name="connsiteX0-61" fmla="*/ 1348644 w 6132997"/>
              <a:gd name="connsiteY0-62" fmla="*/ 0 h 6893857"/>
              <a:gd name="connsiteX1-63" fmla="*/ 6132997 w 6132997"/>
              <a:gd name="connsiteY1-64" fmla="*/ 11953 h 6893857"/>
              <a:gd name="connsiteX2-65" fmla="*/ 6132997 w 6132997"/>
              <a:gd name="connsiteY2-66" fmla="*/ 6869951 h 6893857"/>
              <a:gd name="connsiteX3-67" fmla="*/ 0 w 6132997"/>
              <a:gd name="connsiteY3-68" fmla="*/ 6893857 h 6893857"/>
              <a:gd name="connsiteX4-69" fmla="*/ 1348644 w 6132997"/>
              <a:gd name="connsiteY4-70" fmla="*/ 0 h 6893857"/>
              <a:gd name="connsiteX0-71" fmla="*/ 1457021 w 6132997"/>
              <a:gd name="connsiteY0-72" fmla="*/ 0 h 6893857"/>
              <a:gd name="connsiteX1-73" fmla="*/ 6132997 w 6132997"/>
              <a:gd name="connsiteY1-74" fmla="*/ 11953 h 6893857"/>
              <a:gd name="connsiteX2-75" fmla="*/ 6132997 w 6132997"/>
              <a:gd name="connsiteY2-76" fmla="*/ 6869951 h 6893857"/>
              <a:gd name="connsiteX3-77" fmla="*/ 0 w 6132997"/>
              <a:gd name="connsiteY3-78" fmla="*/ 6893857 h 6893857"/>
              <a:gd name="connsiteX4-79" fmla="*/ 1457021 w 6132997"/>
              <a:gd name="connsiteY4-80" fmla="*/ 0 h 6893857"/>
              <a:gd name="connsiteX0-81" fmla="*/ 1754909 w 6430885"/>
              <a:gd name="connsiteY0-82" fmla="*/ 0 h 6869951"/>
              <a:gd name="connsiteX1-83" fmla="*/ 6430885 w 6430885"/>
              <a:gd name="connsiteY1-84" fmla="*/ 11953 h 6869951"/>
              <a:gd name="connsiteX2-85" fmla="*/ 6430885 w 6430885"/>
              <a:gd name="connsiteY2-86" fmla="*/ 6869951 h 6869951"/>
              <a:gd name="connsiteX3-87" fmla="*/ 0 w 6430885"/>
              <a:gd name="connsiteY3-88" fmla="*/ 6869951 h 6869951"/>
              <a:gd name="connsiteX4-89" fmla="*/ 1754909 w 6430885"/>
              <a:gd name="connsiteY4-90" fmla="*/ 0 h 6869951"/>
              <a:gd name="connsiteX0-91" fmla="*/ 2023235 w 6699211"/>
              <a:gd name="connsiteY0-92" fmla="*/ 0 h 6869951"/>
              <a:gd name="connsiteX1-93" fmla="*/ 6699211 w 6699211"/>
              <a:gd name="connsiteY1-94" fmla="*/ 11953 h 6869951"/>
              <a:gd name="connsiteX2-95" fmla="*/ 6699211 w 6699211"/>
              <a:gd name="connsiteY2-96" fmla="*/ 6869951 h 6869951"/>
              <a:gd name="connsiteX3-97" fmla="*/ 0 w 6699211"/>
              <a:gd name="connsiteY3-98" fmla="*/ 6856303 h 6869951"/>
              <a:gd name="connsiteX4-99" fmla="*/ 2023235 w 6699211"/>
              <a:gd name="connsiteY4-100" fmla="*/ 0 h 6869951"/>
              <a:gd name="connsiteX0-101" fmla="*/ 2702995 w 6699211"/>
              <a:gd name="connsiteY0-102" fmla="*/ 42638 h 6857998"/>
              <a:gd name="connsiteX1-103" fmla="*/ 6699211 w 6699211"/>
              <a:gd name="connsiteY1-104" fmla="*/ 0 h 6857998"/>
              <a:gd name="connsiteX2-105" fmla="*/ 6699211 w 6699211"/>
              <a:gd name="connsiteY2-106" fmla="*/ 6857998 h 6857998"/>
              <a:gd name="connsiteX3-107" fmla="*/ 0 w 6699211"/>
              <a:gd name="connsiteY3-108" fmla="*/ 6844350 h 6857998"/>
              <a:gd name="connsiteX4-109" fmla="*/ 2702995 w 6699211"/>
              <a:gd name="connsiteY4-110" fmla="*/ 42638 h 6857998"/>
              <a:gd name="connsiteX0-111" fmla="*/ 2702995 w 6699211"/>
              <a:gd name="connsiteY0-112" fmla="*/ 56139 h 6857998"/>
              <a:gd name="connsiteX1-113" fmla="*/ 6699211 w 6699211"/>
              <a:gd name="connsiteY1-114" fmla="*/ 0 h 6857998"/>
              <a:gd name="connsiteX2-115" fmla="*/ 6699211 w 6699211"/>
              <a:gd name="connsiteY2-116" fmla="*/ 6857998 h 6857998"/>
              <a:gd name="connsiteX3-117" fmla="*/ 0 w 6699211"/>
              <a:gd name="connsiteY3-118" fmla="*/ 6844350 h 6857998"/>
              <a:gd name="connsiteX4-119" fmla="*/ 2702995 w 6699211"/>
              <a:gd name="connsiteY4-120" fmla="*/ 56139 h 6857998"/>
              <a:gd name="connsiteX0-121" fmla="*/ 2702995 w 6699211"/>
              <a:gd name="connsiteY0-122" fmla="*/ 29135 h 6830994"/>
              <a:gd name="connsiteX1-123" fmla="*/ 6681322 w 6699211"/>
              <a:gd name="connsiteY1-124" fmla="*/ 0 h 6830994"/>
              <a:gd name="connsiteX2-125" fmla="*/ 6699211 w 6699211"/>
              <a:gd name="connsiteY2-126" fmla="*/ 6830994 h 6830994"/>
              <a:gd name="connsiteX3-127" fmla="*/ 0 w 6699211"/>
              <a:gd name="connsiteY3-128" fmla="*/ 6817346 h 6830994"/>
              <a:gd name="connsiteX4-129" fmla="*/ 2702995 w 6699211"/>
              <a:gd name="connsiteY4-130" fmla="*/ 29135 h 6830994"/>
              <a:gd name="connsiteX0-131" fmla="*/ 2702995 w 6699211"/>
              <a:gd name="connsiteY0-132" fmla="*/ 2131 h 6803990"/>
              <a:gd name="connsiteX1-133" fmla="*/ 6699211 w 6699211"/>
              <a:gd name="connsiteY1-134" fmla="*/ 0 h 6803990"/>
              <a:gd name="connsiteX2-135" fmla="*/ 6699211 w 6699211"/>
              <a:gd name="connsiteY2-136" fmla="*/ 6803990 h 6803990"/>
              <a:gd name="connsiteX3-137" fmla="*/ 0 w 6699211"/>
              <a:gd name="connsiteY3-138" fmla="*/ 6790342 h 6803990"/>
              <a:gd name="connsiteX4-139" fmla="*/ 2702995 w 6699211"/>
              <a:gd name="connsiteY4-140" fmla="*/ 2131 h 6803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210" indent="-283210">
              <a:defRPr sz="2000"/>
            </a:lvl1pPr>
            <a:lvl2pPr marL="283210" indent="-283210">
              <a:defRPr sz="2000"/>
            </a:lvl2pPr>
            <a:lvl3pPr marL="283210" indent="-283210">
              <a:defRPr sz="2000"/>
            </a:lvl3pPr>
            <a:lvl4pPr marL="283210" indent="-283210">
              <a:defRPr sz="2000"/>
            </a:lvl4pPr>
            <a:lvl5pPr marL="283210" indent="-283210">
              <a:defRPr sz="2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210" indent="-283210">
              <a:defRPr sz="2000"/>
            </a:lvl1pPr>
            <a:lvl2pPr marL="283210" indent="-283210">
              <a:defRPr sz="2000"/>
            </a:lvl2pPr>
            <a:lvl3pPr marL="283210" indent="-283210">
              <a:defRPr sz="2000"/>
            </a:lvl3pPr>
            <a:lvl4pPr marL="283210" indent="-283210">
              <a:defRPr sz="2000"/>
            </a:lvl4pPr>
            <a:lvl5pPr marL="283210" indent="-283210">
              <a:defRPr sz="2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210" indent="-283210">
              <a:defRPr sz="2000"/>
            </a:lvl1pPr>
            <a:lvl2pPr marL="283210" indent="-283210">
              <a:defRPr sz="2000"/>
            </a:lvl2pPr>
            <a:lvl3pPr marL="283210" indent="-283210">
              <a:defRPr sz="2000"/>
            </a:lvl3pPr>
            <a:lvl4pPr marL="283210" indent="-283210">
              <a:defRPr sz="2000"/>
            </a:lvl4pPr>
            <a:lvl5pPr marL="283210" indent="-283210">
              <a:defRPr sz="2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1.jpe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12CC964-A50B-4C29-B4E4-2C30BB34CCF3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www.flickr.com/photos/jimgreenhill/48553519312/" TargetMode="Externa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ommons.wikimedia.org/wiki/File:Expedition_36_flight_engineer_Chris_Cassidy.jpg" TargetMode="Externa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8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9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White airplane toy flying above clouds under sun ray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091" t="16155" b="10791"/>
          <a:stretch>
            <a:fillRect/>
          </a:stretch>
        </p:blipFill>
        <p:spPr>
          <a:xfrm>
            <a:off x="0" y="0"/>
            <a:ext cx="12191695" cy="685799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4400">
                <a:solidFill>
                  <a:srgbClr val="FFFFFE"/>
                </a:solidFill>
              </a:rPr>
              <a:t>Airline management system</a:t>
            </a:r>
            <a:endParaRPr lang="en-US" sz="4400" dirty="0">
              <a:solidFill>
                <a:srgbClr val="FFFFF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>
          <a:xfrm>
            <a:off x="4065511" y="4669144"/>
            <a:ext cx="6832499" cy="716529"/>
          </a:xfrm>
        </p:spPr>
        <p:txBody>
          <a:bodyPr vert="horz" lIns="91440" tIns="91440" rIns="91440" bIns="91440" rtlCol="0">
            <a:noAutofit/>
          </a:bodyPr>
          <a:lstStyle/>
          <a:p>
            <a:pPr>
              <a:lnSpc>
                <a:spcPct val="70000"/>
              </a:lnSpc>
            </a:pPr>
            <a:r>
              <a:rPr lang="pt-BR" sz="2000">
                <a:solidFill>
                  <a:schemeClr val="bg1"/>
                </a:solidFill>
                <a:latin typeface="Amasis MT Pro Black" panose="020F0502020204030204" pitchFamily="18" charset="0"/>
              </a:rPr>
              <a:t>Umair Ahmed(24377), Ali Iqbal(24529), </a:t>
            </a:r>
            <a:endParaRPr lang="pt-BR" sz="2000">
              <a:solidFill>
                <a:schemeClr val="bg1"/>
              </a:solidFill>
              <a:latin typeface="Amasis MT Pro Black" panose="020F0502020204030204" pitchFamily="18" charset="0"/>
            </a:endParaRPr>
          </a:p>
          <a:p>
            <a:pPr>
              <a:lnSpc>
                <a:spcPct val="70000"/>
              </a:lnSpc>
            </a:pPr>
            <a:endParaRPr lang="en-US" sz="2000" cap="all" dirty="0"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FCA7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  <a14:imgEffect>
                      <a14:saturation sat="104000"/>
                    </a14:imgEffect>
                  </a14:imgLayer>
                </a14:imgProps>
              </a:ext>
            </a:extLst>
          </a:blip>
          <a:srcRect t="12499" b="12499"/>
          <a:stretch>
            <a:fillRect/>
          </a:stretch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>
                <a:solidFill>
                  <a:srgbClr val="FFFFFE"/>
                </a:solidFill>
              </a:rPr>
              <a:t>Database design</a:t>
            </a:r>
            <a:endParaRPr lang="en-US" sz="4400" dirty="0">
              <a:solidFill>
                <a:srgbClr val="FFFFF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849" y="3227912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>
                <a:solidFill>
                  <a:srgbClr val="F2AE4F"/>
                </a:solidFill>
              </a:rPr>
            </a:fld>
            <a:endParaRPr lang="en-US">
              <a:solidFill>
                <a:srgbClr val="F2AE4F"/>
              </a:solidFill>
            </a:endParaRPr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2AE4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erd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218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pic>
        <p:nvPicPr>
          <p:cNvPr id="20" name="Content Placeholder 19" descr="A screenshot of a computer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35300" y="551888"/>
            <a:ext cx="8237095" cy="575422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adlock on computer motherboard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r="-1" b="15728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4215" y="3500246"/>
            <a:ext cx="3325692" cy="675427"/>
          </a:xfrm>
        </p:spPr>
        <p:txBody>
          <a:bodyPr anchor="ctr">
            <a:noAutofit/>
          </a:bodyPr>
          <a:lstStyle/>
          <a:p>
            <a:r>
              <a:rPr lang="en-US" sz="4800" dirty="0"/>
              <a:t>User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976636" y="1774939"/>
            <a:ext cx="6078218" cy="3450613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Id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name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isAdmin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Email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Password</a:t>
            </a:r>
            <a:endParaRPr lang="en-US" sz="3600" dirty="0"/>
          </a:p>
          <a:p>
            <a:endParaRPr lang="en-US" sz="36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lane on tarmac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l="7660" r="4341" b="-1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Flights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2800" dirty="0" err="1"/>
              <a:t>flightid</a:t>
            </a:r>
            <a:r>
              <a:rPr lang="en-US" sz="2800" dirty="0"/>
              <a:t> (Primary Key)</a:t>
            </a:r>
            <a:endParaRPr lang="en-US" sz="2800" dirty="0"/>
          </a:p>
          <a:p>
            <a:r>
              <a:rPr lang="en-US" sz="2800" dirty="0" err="1"/>
              <a:t>aircraftid</a:t>
            </a:r>
            <a:r>
              <a:rPr lang="en-US" sz="2800" dirty="0"/>
              <a:t> (Foreign key referencing </a:t>
            </a:r>
            <a:r>
              <a:rPr lang="en-US" sz="2800" dirty="0" err="1"/>
              <a:t>Aircraft.aircraftid</a:t>
            </a:r>
            <a:r>
              <a:rPr lang="en-US" sz="2800" dirty="0"/>
              <a:t>)</a:t>
            </a:r>
            <a:endParaRPr lang="en-US" sz="2800" dirty="0"/>
          </a:p>
          <a:p>
            <a:r>
              <a:rPr lang="en-US" sz="2800" dirty="0"/>
              <a:t> dep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arr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deptime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arrtime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avbseats</a:t>
            </a:r>
            <a:endParaRPr lang="en-US" sz="2800" dirty="0"/>
          </a:p>
          <a:p>
            <a:r>
              <a:rPr lang="en-US" sz="2800" dirty="0"/>
              <a:t> date</a:t>
            </a:r>
            <a:endParaRPr lang="en-US" sz="2800" dirty="0"/>
          </a:p>
          <a:p>
            <a:r>
              <a:rPr lang="en-US" sz="2800" dirty="0"/>
              <a:t> status</a:t>
            </a:r>
            <a:endParaRPr lang="en-US" sz="2800" dirty="0"/>
          </a:p>
          <a:p>
            <a:r>
              <a:rPr lang="en-US" sz="2800" dirty="0"/>
              <a:t> duration</a:t>
            </a:r>
            <a:endParaRPr lang="en-US" sz="2800" dirty="0"/>
          </a:p>
          <a:p>
            <a:r>
              <a:rPr lang="en-US" sz="2800" dirty="0"/>
              <a:t>  price</a:t>
            </a:r>
            <a:endParaRPr lang="en-US" sz="28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t="12582" b="12582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Aircraft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aircraftid</a:t>
            </a:r>
            <a:r>
              <a:rPr lang="en-US" sz="3600" b="0" i="0" dirty="0">
                <a:effectLst/>
                <a:latin typeface="Söhne"/>
              </a:rPr>
              <a:t> (Primary Key)</a:t>
            </a:r>
            <a:endParaRPr lang="en-US" sz="36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aname</a:t>
            </a:r>
            <a:endParaRPr lang="en-US" sz="36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totalseats</a:t>
            </a:r>
            <a:endParaRPr lang="en-US" sz="36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astatus</a:t>
            </a:r>
            <a:endParaRPr lang="en-US" sz="36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aeroplane seats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5912" r="-1" b="9816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Passengers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3600" dirty="0" err="1"/>
              <a:t>passengerid</a:t>
            </a:r>
            <a:r>
              <a:rPr lang="en-US" sz="3600" dirty="0"/>
              <a:t> (Primary Key)</a:t>
            </a:r>
            <a:endParaRPr lang="en-US" sz="3600" dirty="0"/>
          </a:p>
          <a:p>
            <a:r>
              <a:rPr lang="en-US" sz="3600" dirty="0"/>
              <a:t>id (Foreign key referencing User.id)</a:t>
            </a:r>
            <a:endParaRPr lang="en-US" sz="3600" dirty="0"/>
          </a:p>
          <a:p>
            <a:r>
              <a:rPr lang="en-US" sz="3600" dirty="0"/>
              <a:t> name</a:t>
            </a:r>
            <a:endParaRPr lang="en-US" sz="3600" dirty="0"/>
          </a:p>
          <a:p>
            <a:r>
              <a:rPr lang="en-US" sz="3600" dirty="0"/>
              <a:t> phone</a:t>
            </a:r>
            <a:endParaRPr lang="en-US" sz="3600" dirty="0"/>
          </a:p>
          <a:p>
            <a:r>
              <a:rPr lang="en-US" sz="3600" dirty="0"/>
              <a:t> email</a:t>
            </a:r>
            <a:endParaRPr lang="en-US" sz="3600" dirty="0"/>
          </a:p>
          <a:p>
            <a:r>
              <a:rPr lang="en-US" sz="3600" dirty="0"/>
              <a:t> passport</a:t>
            </a:r>
            <a:endParaRPr lang="en-US" sz="3600" dirty="0"/>
          </a:p>
          <a:p>
            <a:r>
              <a:rPr lang="en-US" sz="3600" dirty="0"/>
              <a:t> dob</a:t>
            </a:r>
            <a:endParaRPr lang="en-US" sz="3600" dirty="0"/>
          </a:p>
          <a:p>
            <a:r>
              <a:rPr lang="en-US" sz="3600" dirty="0"/>
              <a:t> gender</a:t>
            </a:r>
            <a:endParaRPr lang="en-US" sz="36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Stock exchange numbers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t="6971" r="-1" b="8757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5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payments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4000" dirty="0" err="1"/>
              <a:t>paymentid</a:t>
            </a:r>
            <a:r>
              <a:rPr lang="en-US" sz="4000" dirty="0"/>
              <a:t> (Primary Key)</a:t>
            </a:r>
            <a:endParaRPr lang="en-US" sz="4000" dirty="0"/>
          </a:p>
          <a:p>
            <a:r>
              <a:rPr lang="en-US" sz="4000" dirty="0" err="1"/>
              <a:t>reservationid</a:t>
            </a:r>
            <a:r>
              <a:rPr lang="en-US" sz="4000" dirty="0"/>
              <a:t> (Foreign key referencing </a:t>
            </a:r>
            <a:r>
              <a:rPr lang="en-US" sz="4000" dirty="0" err="1"/>
              <a:t>Reservation.reservationid</a:t>
            </a:r>
            <a:r>
              <a:rPr lang="en-US" sz="4000" dirty="0"/>
              <a:t> - optional)</a:t>
            </a:r>
            <a:endParaRPr lang="en-US" sz="4000" dirty="0"/>
          </a:p>
          <a:p>
            <a:r>
              <a:rPr lang="en-US" sz="4000" dirty="0"/>
              <a:t> id (Foreign key referencing User.id)</a:t>
            </a:r>
            <a:endParaRPr lang="en-US" sz="4000" dirty="0"/>
          </a:p>
          <a:p>
            <a:r>
              <a:rPr lang="en-US" sz="4000" dirty="0"/>
              <a:t> status</a:t>
            </a:r>
            <a:endParaRPr lang="en-US" sz="4000" dirty="0"/>
          </a:p>
          <a:p>
            <a:r>
              <a:rPr lang="en-US" sz="4000" dirty="0"/>
              <a:t> amount</a:t>
            </a:r>
            <a:endParaRPr lang="en-US" sz="4000" dirty="0"/>
          </a:p>
          <a:p>
            <a:r>
              <a:rPr lang="en-US" sz="4000" dirty="0"/>
              <a:t> date</a:t>
            </a:r>
            <a:endParaRPr lang="en-US" sz="4000" dirty="0"/>
          </a:p>
          <a:p>
            <a:r>
              <a:rPr lang="en-US" sz="4000" dirty="0"/>
              <a:t> time</a:t>
            </a:r>
            <a:endParaRPr lang="en-US" sz="4000" dirty="0"/>
          </a:p>
        </p:txBody>
      </p:sp>
      <p:sp>
        <p:nvSpPr>
          <p:cNvPr id="53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king space background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5742" r="-1" b="9985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Employees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800" dirty="0" err="1"/>
              <a:t>employeeid</a:t>
            </a:r>
            <a:r>
              <a:rPr lang="en-US" sz="2800" dirty="0"/>
              <a:t> (Primary Key)</a:t>
            </a:r>
            <a:endParaRPr lang="en-US" sz="2800" dirty="0"/>
          </a:p>
          <a:p>
            <a:r>
              <a:rPr lang="en-US" sz="2800" dirty="0" err="1"/>
              <a:t>managerid</a:t>
            </a:r>
            <a:r>
              <a:rPr lang="en-US" sz="2800" dirty="0"/>
              <a:t> (Foreign key referencing User.id - optional)</a:t>
            </a:r>
            <a:endParaRPr lang="en-US" sz="2800" dirty="0"/>
          </a:p>
          <a:p>
            <a:r>
              <a:rPr lang="en-US" sz="2800" dirty="0"/>
              <a:t>name</a:t>
            </a:r>
            <a:endParaRPr lang="en-US" sz="2800" dirty="0"/>
          </a:p>
          <a:p>
            <a:r>
              <a:rPr lang="en-US" sz="2800" dirty="0"/>
              <a:t>type</a:t>
            </a:r>
            <a:endParaRPr lang="en-US" sz="2800" dirty="0"/>
          </a:p>
          <a:p>
            <a:r>
              <a:rPr lang="en-US" sz="2800" dirty="0"/>
              <a:t>email</a:t>
            </a:r>
            <a:endParaRPr lang="en-US" sz="2800" dirty="0"/>
          </a:p>
          <a:p>
            <a:r>
              <a:rPr lang="en-US" sz="2800" dirty="0"/>
              <a:t>password</a:t>
            </a:r>
            <a:endParaRPr lang="en-US" sz="28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iniature aeroplane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12282" r="-1" b="3445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Reservations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42" name="Straight Connector 4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reservationid</a:t>
            </a:r>
            <a:r>
              <a:rPr lang="en-US" sz="2400" dirty="0"/>
              <a:t>: (Primary Key) </a:t>
            </a:r>
            <a:endParaRPr lang="en-US" sz="2400" dirty="0"/>
          </a:p>
          <a:p>
            <a:r>
              <a:rPr lang="en-US" sz="2400" dirty="0" err="1"/>
              <a:t>passengerid</a:t>
            </a:r>
            <a:r>
              <a:rPr lang="en-US" sz="2400" dirty="0"/>
              <a:t>: Foreign key referencing </a:t>
            </a:r>
            <a:r>
              <a:rPr lang="en-US" sz="2400" dirty="0" err="1"/>
              <a:t>Passenger.passengerid</a:t>
            </a:r>
            <a:r>
              <a:rPr lang="en-US" sz="2400" dirty="0"/>
              <a:t>. </a:t>
            </a:r>
            <a:endParaRPr lang="en-US" sz="2400" dirty="0"/>
          </a:p>
          <a:p>
            <a:r>
              <a:rPr lang="en-US" sz="2400" dirty="0" err="1"/>
              <a:t>flightid</a:t>
            </a:r>
            <a:r>
              <a:rPr lang="en-US" sz="2400" dirty="0"/>
              <a:t>: Foreign key referencing </a:t>
            </a:r>
            <a:r>
              <a:rPr lang="en-US" sz="2400" dirty="0" err="1"/>
              <a:t>Flight.flightid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id: Foreign key referencing User.id.</a:t>
            </a:r>
            <a:endParaRPr lang="en-US" sz="2400" dirty="0"/>
          </a:p>
          <a:p>
            <a:r>
              <a:rPr lang="en-US" sz="2400" dirty="0"/>
              <a:t>Date</a:t>
            </a:r>
            <a:endParaRPr lang="en-US" sz="2400" dirty="0"/>
          </a:p>
          <a:p>
            <a:r>
              <a:rPr lang="en-US" sz="2400" dirty="0"/>
              <a:t>Time</a:t>
            </a:r>
            <a:endParaRPr lang="en-US" sz="2400" dirty="0"/>
          </a:p>
          <a:p>
            <a:r>
              <a:rPr lang="en-US" sz="2400" dirty="0"/>
              <a:t>status:</a:t>
            </a:r>
            <a:endParaRPr lang="en-US" sz="2800" dirty="0"/>
          </a:p>
        </p:txBody>
      </p:sp>
      <p:sp>
        <p:nvSpPr>
          <p:cNvPr id="43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12499" r="-1" b="12498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Pilot assignment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cxnSp>
        <p:nvCxnSpPr>
          <p:cNvPr id="42" name="Straight Connector 4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AssignmentID</a:t>
            </a:r>
            <a:r>
              <a:rPr lang="en-US"/>
              <a:t>: (Primary Key)</a:t>
            </a:r>
            <a:endParaRPr lang="en-US"/>
          </a:p>
          <a:p>
            <a:r>
              <a:rPr lang="en-US" err="1"/>
              <a:t>employeeid</a:t>
            </a:r>
            <a:r>
              <a:rPr lang="en-US"/>
              <a:t>: Foreign key referencing </a:t>
            </a:r>
            <a:r>
              <a:rPr lang="en-US" err="1"/>
              <a:t>Employee.employeeid</a:t>
            </a:r>
            <a:r>
              <a:rPr lang="en-US"/>
              <a:t>.</a:t>
            </a:r>
            <a:endParaRPr lang="en-US"/>
          </a:p>
          <a:p>
            <a:r>
              <a:rPr lang="en-US" err="1"/>
              <a:t>flightid</a:t>
            </a:r>
            <a:r>
              <a:rPr lang="en-US"/>
              <a:t>: Foreign key referencing </a:t>
            </a:r>
            <a:r>
              <a:rPr lang="en-US" err="1"/>
              <a:t>Flight.flightid</a:t>
            </a:r>
            <a:endParaRPr lang="en-US"/>
          </a:p>
        </p:txBody>
      </p:sp>
      <p:sp>
        <p:nvSpPr>
          <p:cNvPr id="43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lane on tarmac"/>
          <p:cNvPicPr>
            <a:picLocks noChangeAspect="1"/>
          </p:cNvPicPr>
          <p:nvPr/>
        </p:nvPicPr>
        <p:blipFill rotWithShape="1">
          <a:blip r:embed="rId1"/>
          <a:srcRect r="20002" b="9091"/>
          <a:stretch>
            <a:fillRect/>
          </a:stretch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Business scenario</a:t>
            </a:r>
            <a:endParaRPr lang="en-US" b="0" i="0" kern="1200" cap="all">
              <a:solidFill>
                <a:srgbClr val="FFFFFE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79AA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Clr>
                <a:srgbClr val="79AAE1"/>
              </a:buClr>
            </a:pPr>
            <a:r>
              <a:rPr lang="en-US" sz="1700" b="0" i="0">
                <a:solidFill>
                  <a:srgbClr val="FFFFFE"/>
                </a:solidFill>
                <a:effectLst/>
              </a:rPr>
              <a:t>The system provides a comprehensive solution for managing all aspects of an airline’s operations</a:t>
            </a:r>
            <a:endParaRPr lang="en-US" sz="1700" b="0" i="0">
              <a:solidFill>
                <a:srgbClr val="FFFFFE"/>
              </a:solidFill>
              <a:effectLst/>
            </a:endParaRP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Customers can search for flights, book reservations, and make payments</a:t>
            </a:r>
            <a:endParaRPr lang="en-US" sz="1700" b="0" i="0">
              <a:solidFill>
                <a:srgbClr val="FFFFFE"/>
              </a:solidFill>
              <a:effectLst/>
            </a:endParaRP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The system tracks flight schedules, availability, and prices</a:t>
            </a:r>
            <a:endParaRPr lang="en-US" sz="1700" b="0" i="0">
              <a:solidFill>
                <a:srgbClr val="FFFFFE"/>
              </a:solidFill>
              <a:effectLst/>
            </a:endParaRP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Passengers can manage their reservations and cancel or update them</a:t>
            </a:r>
            <a:endParaRPr lang="en-US" sz="1700" b="0" i="0">
              <a:solidFill>
                <a:srgbClr val="FFFFFE"/>
              </a:solidFill>
              <a:effectLst/>
            </a:endParaRP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Internally, the system assigns pilots and crew members to flights and tracks their assignments</a:t>
            </a:r>
            <a:endParaRPr lang="en-US" sz="1700" b="0" i="0">
              <a:solidFill>
                <a:srgbClr val="FFFFFE"/>
              </a:solidFill>
              <a:effectLst/>
            </a:endParaRP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The system manages aircraft maintenance by assigning engineers to specific tasks and monitoring their progress</a:t>
            </a:r>
            <a:endParaRPr lang="en-US" sz="1700" b="0" i="0">
              <a:solidFill>
                <a:srgbClr val="FFFFFE"/>
              </a:solidFill>
              <a:effectLst/>
            </a:endParaRPr>
          </a:p>
        </p:txBody>
      </p:sp>
      <p:sp>
        <p:nvSpPr>
          <p:cNvPr id="3" name="Slide Number Placeholder 2"/>
          <p:cNvSpPr/>
          <p:nvPr/>
        </p:nvSpPr>
        <p:spPr>
          <a:xfrm>
            <a:off x="643467" y="3402242"/>
            <a:ext cx="1279850" cy="794684"/>
          </a:xfrm>
          <a:prstGeom prst="rect">
            <a:avLst/>
          </a:prstGeom>
        </p:spPr>
        <p:txBody>
          <a:bodyPr/>
          <a:lstStyle/>
          <a:p>
            <a:pPr defTabSz="717550">
              <a:spcAft>
                <a:spcPts val="600"/>
              </a:spcAft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7864" r="-1" b="7863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8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Crew assignment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AssignmentID</a:t>
            </a:r>
            <a:r>
              <a:rPr lang="en-US"/>
              <a:t>: (Primary Key)</a:t>
            </a:r>
            <a:endParaRPr lang="en-US"/>
          </a:p>
          <a:p>
            <a:r>
              <a:rPr lang="en-US" err="1"/>
              <a:t>employeeid</a:t>
            </a:r>
            <a:r>
              <a:rPr lang="en-US"/>
              <a:t>: Foreign key referencing </a:t>
            </a:r>
            <a:r>
              <a:rPr lang="en-US" err="1"/>
              <a:t>Employee.employeeid</a:t>
            </a:r>
            <a:r>
              <a:rPr lang="en-US"/>
              <a:t>.</a:t>
            </a:r>
            <a:endParaRPr lang="en-US"/>
          </a:p>
          <a:p>
            <a:r>
              <a:rPr lang="en-US" err="1"/>
              <a:t>flightid</a:t>
            </a:r>
            <a:r>
              <a:rPr lang="en-US"/>
              <a:t>: Foreign key referencing </a:t>
            </a:r>
            <a:r>
              <a:rPr lang="en-US" err="1"/>
              <a:t>Flight.flightid</a:t>
            </a:r>
            <a:endParaRPr lang="en-US"/>
          </a:p>
        </p:txBody>
      </p:sp>
      <p:sp>
        <p:nvSpPr>
          <p:cNvPr id="36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0988" y="6657945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 tooltip="https://www.flickr.com/photos/jimgreenhill/48553519312/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 tooltip="https://creativecommons.org/licenses/by/3.0/"/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10792" r="-1" b="4619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Engineer assignment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cxnSp>
        <p:nvCxnSpPr>
          <p:cNvPr id="49" name="Straight Connector 4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AssignmentID</a:t>
            </a:r>
            <a:r>
              <a:rPr lang="en-US"/>
              <a:t>: (Primary Key)</a:t>
            </a:r>
            <a:endParaRPr lang="en-US"/>
          </a:p>
          <a:p>
            <a:r>
              <a:rPr lang="en-US" err="1"/>
              <a:t>employeeid</a:t>
            </a:r>
            <a:r>
              <a:rPr lang="en-US"/>
              <a:t>: Foreign key referencing </a:t>
            </a:r>
            <a:r>
              <a:rPr lang="en-US" err="1"/>
              <a:t>Employee.employeeid</a:t>
            </a:r>
            <a:r>
              <a:rPr lang="en-US"/>
              <a:t>.</a:t>
            </a:r>
            <a:endParaRPr lang="en-US"/>
          </a:p>
          <a:p>
            <a:r>
              <a:rPr lang="en-US" err="1"/>
              <a:t>aircraftid</a:t>
            </a:r>
            <a:r>
              <a:rPr lang="en-US"/>
              <a:t>: Foreign key referencing </a:t>
            </a:r>
            <a:r>
              <a:rPr lang="en-US" err="1"/>
              <a:t>Aircraft.aircraftid</a:t>
            </a:r>
            <a:endParaRPr lang="en-US"/>
          </a:p>
          <a:p>
            <a:r>
              <a:rPr lang="en-US" err="1"/>
              <a:t>AssignmentDate</a:t>
            </a:r>
            <a:endParaRPr lang="en-US"/>
          </a:p>
          <a:p>
            <a:r>
              <a:rPr lang="en-US" err="1"/>
              <a:t>CompletionDate</a:t>
            </a:r>
            <a:endParaRPr lang="en-US"/>
          </a:p>
          <a:p>
            <a:r>
              <a:rPr lang="en-US" err="1"/>
              <a:t>AssignmentStatus</a:t>
            </a:r>
            <a:endParaRPr lang="en-US"/>
          </a:p>
        </p:txBody>
      </p:sp>
      <p:sp>
        <p:nvSpPr>
          <p:cNvPr id="5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71144" y="6657945"/>
            <a:ext cx="24208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 tooltip="https://commons.wikimedia.org/wiki/File:Expedition_36_flight_engineer_Chris_Cassidy.jpg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 tooltip="https://creativecommons.org/licenses/by-sa/3.0/"/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mplex maths formulae on a blackboard"/>
          <p:cNvPicPr>
            <a:picLocks noChangeAspect="1"/>
          </p:cNvPicPr>
          <p:nvPr/>
        </p:nvPicPr>
        <p:blipFill rotWithShape="1">
          <a:blip r:embed="rId1"/>
          <a:srcRect t="19001" r="-1" b="3942"/>
          <a:stretch>
            <a:fillRect/>
          </a:stretch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E"/>
                </a:solidFill>
              </a:rPr>
              <a:t>Functions &amp; procedures</a:t>
            </a:r>
            <a:endParaRPr lang="en-US" sz="4400" dirty="0">
              <a:solidFill>
                <a:srgbClr val="FFFFF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849" y="3227912"/>
            <a:ext cx="811019" cy="50357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Search_flights </a:t>
            </a:r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79" t="23286" r="39937" b="9588"/>
          <a:stretch>
            <a:fillRect/>
          </a:stretch>
        </p:blipFill>
        <p:spPr>
          <a:xfrm>
            <a:off x="681230" y="374561"/>
            <a:ext cx="4604185" cy="38646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/>
          <a:srcRect l="17154" t="23174" r="27887" b="9999"/>
          <a:stretch>
            <a:fillRect/>
          </a:stretch>
        </p:blipFill>
        <p:spPr>
          <a:xfrm>
            <a:off x="5901365" y="392525"/>
            <a:ext cx="5674685" cy="38813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Tentative_reservation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8" t="23065" r="43458" b="10269"/>
          <a:stretch>
            <a:fillRect/>
          </a:stretch>
        </p:blipFill>
        <p:spPr>
          <a:xfrm>
            <a:off x="392168" y="352501"/>
            <a:ext cx="4208471" cy="3771528"/>
          </a:xfrm>
        </p:spPr>
      </p:pic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/>
          <a:srcRect l="14210" t="28697" r="25807" b="9546"/>
          <a:stretch>
            <a:fillRect/>
          </a:stretch>
        </p:blipFill>
        <p:spPr>
          <a:xfrm>
            <a:off x="5215358" y="352501"/>
            <a:ext cx="6361923" cy="3682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507" y="5064947"/>
            <a:ext cx="10200986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Process_payment_and_update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_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reservation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85" t="23675" r="36778" b="10879"/>
          <a:stretch>
            <a:fillRect/>
          </a:stretch>
        </p:blipFill>
        <p:spPr>
          <a:xfrm>
            <a:off x="222249" y="352501"/>
            <a:ext cx="4733854" cy="3603549"/>
          </a:xfrm>
        </p:spPr>
      </p:pic>
      <p:pic>
        <p:nvPicPr>
          <p:cNvPr id="11" name="Picture 10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/>
          <a:srcRect l="14632" t="23541" r="13441" b="9817"/>
          <a:stretch>
            <a:fillRect/>
          </a:stretch>
        </p:blipFill>
        <p:spPr>
          <a:xfrm>
            <a:off x="4947179" y="352500"/>
            <a:ext cx="6917730" cy="36035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507" y="4746792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Cancel_reservation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06" t="24051" r="41573" b="10114"/>
          <a:stretch>
            <a:fillRect/>
          </a:stretch>
        </p:blipFill>
        <p:spPr>
          <a:xfrm>
            <a:off x="137905" y="352500"/>
            <a:ext cx="4192357" cy="3549290"/>
          </a:xfrm>
        </p:spPr>
      </p:pic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/>
          <a:srcRect l="14902" t="23464" r="8745" b="10773"/>
          <a:stretch>
            <a:fillRect/>
          </a:stretch>
        </p:blipFill>
        <p:spPr>
          <a:xfrm>
            <a:off x="4758209" y="472966"/>
            <a:ext cx="7080640" cy="3428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712472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Set_aircraft_id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(trigger)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11" t="23381" r="28255" b="28492"/>
          <a:stretch>
            <a:fillRect/>
          </a:stretch>
        </p:blipFill>
        <p:spPr>
          <a:xfrm>
            <a:off x="1524001" y="368299"/>
            <a:ext cx="7935911" cy="375838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241301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b="1" dirty="0"/>
              <a:t>Work Contribution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159001"/>
            <a:ext cx="10310811" cy="3632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Amasis MT Pro Black" panose="020F0502020204030204" pitchFamily="18" charset="0"/>
              </a:rPr>
              <a:t>Ali Iqbal:</a:t>
            </a:r>
            <a:endParaRPr lang="en-US" b="1" dirty="0">
              <a:latin typeface="Amasis MT Pro Black" panose="020F0502020204030204" pitchFamily="18" charset="0"/>
            </a:endParaRPr>
          </a:p>
          <a:p>
            <a:pPr lvl="1"/>
            <a:r>
              <a:rPr lang="en-US" b="1" dirty="0">
                <a:latin typeface="Amasis MT Pro Black" panose="020F0502020204030204" pitchFamily="18" charset="0"/>
              </a:rPr>
              <a:t> Designed the Initial Database Schema on Oracle DB. </a:t>
            </a:r>
            <a:endParaRPr lang="en-US" b="1" dirty="0">
              <a:latin typeface="Amasis MT Pro Black" panose="020F0502020204030204" pitchFamily="18" charset="0"/>
            </a:endParaRPr>
          </a:p>
          <a:p>
            <a:pPr lvl="1"/>
            <a:r>
              <a:rPr lang="en-US" b="1" dirty="0">
                <a:latin typeface="Amasis MT Pro Black" panose="020F0502020204030204" pitchFamily="18" charset="0"/>
              </a:rPr>
              <a:t>Backend API Logic Building</a:t>
            </a:r>
            <a:endParaRPr lang="en-US" b="1" dirty="0">
              <a:latin typeface="Amasis MT Pro Black" panose="020F0502020204030204" pitchFamily="18" charset="0"/>
            </a:endParaRPr>
          </a:p>
          <a:p>
            <a:r>
              <a:rPr lang="en-US" b="1" dirty="0">
                <a:latin typeface="Amasis MT Pro Black" panose="020F0502020204030204" pitchFamily="18" charset="0"/>
              </a:rPr>
              <a:t>Ali Khurram</a:t>
            </a:r>
            <a:endParaRPr lang="en-US" b="1" dirty="0">
              <a:latin typeface="Amasis MT Pro Black" panose="020F0502020204030204" pitchFamily="18" charset="0"/>
            </a:endParaRPr>
          </a:p>
          <a:p>
            <a:pPr lvl="1"/>
            <a:r>
              <a:rPr lang="en-US" b="1" dirty="0">
                <a:latin typeface="Amasis MT Pro Black" panose="020F0502020204030204" pitchFamily="18" charset="0"/>
              </a:rPr>
              <a:t>Backend API creation and testing.</a:t>
            </a:r>
            <a:endParaRPr lang="en-US" b="1" dirty="0">
              <a:latin typeface="Amasis MT Pro Black" panose="020F0502020204030204" pitchFamily="18" charset="0"/>
            </a:endParaRPr>
          </a:p>
          <a:p>
            <a:pPr lvl="1"/>
            <a:r>
              <a:rPr lang="en-US" b="1" dirty="0">
                <a:latin typeface="Amasis MT Pro Black" panose="020F0502020204030204" pitchFamily="18" charset="0"/>
              </a:rPr>
              <a:t>Report and PowerPoint Creation</a:t>
            </a:r>
            <a:endParaRPr lang="en-US" b="1" dirty="0">
              <a:latin typeface="Amasis MT Pro Black" panose="020F0502020204030204" pitchFamily="18" charset="0"/>
            </a:endParaRPr>
          </a:p>
          <a:p>
            <a:r>
              <a:rPr lang="en-US" b="1" dirty="0">
                <a:latin typeface="Amasis MT Pro Black" panose="020F0502020204030204" pitchFamily="18" charset="0"/>
              </a:rPr>
              <a:t>Umair Ahmed</a:t>
            </a:r>
            <a:endParaRPr lang="en-US" b="1" dirty="0">
              <a:latin typeface="Amasis MT Pro Black" panose="020F0502020204030204" pitchFamily="18" charset="0"/>
            </a:endParaRPr>
          </a:p>
          <a:p>
            <a:pPr lvl="1"/>
            <a:r>
              <a:rPr lang="en-US" b="1" dirty="0">
                <a:latin typeface="Amasis MT Pro Black" panose="020F0502020204030204" pitchFamily="18" charset="0"/>
              </a:rPr>
              <a:t>Converting the database to Postgres and fine-tuning it according to backend API needs</a:t>
            </a:r>
            <a:endParaRPr lang="en-US" b="1" dirty="0">
              <a:latin typeface="Amasis MT Pro Black" panose="020F0502020204030204" pitchFamily="18" charset="0"/>
            </a:endParaRPr>
          </a:p>
          <a:p>
            <a:pPr lvl="1"/>
            <a:r>
              <a:rPr lang="en-US" b="1" dirty="0">
                <a:latin typeface="Amasis MT Pro Black" panose="020F0502020204030204" pitchFamily="18" charset="0"/>
              </a:rPr>
              <a:t>Frontend Development and Backend connection to the frontend.</a:t>
            </a:r>
            <a:endParaRPr lang="en-US" b="1" dirty="0">
              <a:latin typeface="Amasis MT Pro Black" panose="020F0502020204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9511" b="622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sz="6600" b="1" dirty="0"/>
              <a:t>Thank you</a:t>
            </a:r>
            <a:endParaRPr lang="en-US" sz="6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en placed on top of a signature line"/>
          <p:cNvPicPr>
            <a:picLocks noChangeAspect="1"/>
          </p:cNvPicPr>
          <p:nvPr/>
        </p:nvPicPr>
        <p:blipFill rotWithShape="1">
          <a:blip r:embed="rId2"/>
          <a:srcRect r="-1" b="15728"/>
          <a:stretch>
            <a:fillRect/>
          </a:stretch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>
                <a:solidFill>
                  <a:srgbClr val="FFFFFE"/>
                </a:solidFill>
              </a:rPr>
              <a:t>Business rules</a:t>
            </a:r>
            <a:endParaRPr lang="en-US" sz="4800" dirty="0">
              <a:solidFill>
                <a:srgbClr val="FFFFF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5849" y="3227912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>
                <a:solidFill>
                  <a:srgbClr val="F2AE4F"/>
                </a:solidFill>
              </a:rPr>
            </a:fld>
            <a:endParaRPr lang="en-US">
              <a:solidFill>
                <a:srgbClr val="F2AE4F"/>
              </a:solidFill>
            </a:endParaRPr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2AE4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2391" y="5553125"/>
            <a:ext cx="4140805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Sample Footer Text</a:t>
            </a:r>
            <a:endParaRPr lang="en-US">
              <a:solidFill>
                <a:srgbClr val="FFFFF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adlock on computer motherboard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r="-1" b="15728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3285" y="3429000"/>
            <a:ext cx="3325692" cy="675427"/>
          </a:xfrm>
        </p:spPr>
        <p:txBody>
          <a:bodyPr anchor="ctr">
            <a:noAutofit/>
          </a:bodyPr>
          <a:lstStyle/>
          <a:p>
            <a:br>
              <a:rPr lang="en-US" sz="4800" dirty="0"/>
            </a:b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/>
              <a:t>User accounts have two types: customer and administrator(root admin with exclusive access to the entire application)</a:t>
            </a:r>
            <a:endParaRPr lang="en-US" sz="2800" dirty="0"/>
          </a:p>
          <a:p>
            <a:r>
              <a:rPr lang="en-US" sz="2800" dirty="0"/>
              <a:t>Email addresses should follow a valid format</a:t>
            </a:r>
            <a:endParaRPr lang="en-US" sz="2800" dirty="0"/>
          </a:p>
          <a:p>
            <a:r>
              <a:rPr lang="en-US" sz="2800" dirty="0"/>
              <a:t>Passwords must be at least 8 characters long</a:t>
            </a:r>
            <a:endParaRPr lang="en-US" sz="2800" dirty="0"/>
          </a:p>
          <a:p>
            <a:r>
              <a:rPr lang="en-US" sz="2800" dirty="0"/>
              <a:t>A user can book multiple flights on his/her behalf.</a:t>
            </a:r>
            <a:endParaRPr lang="en-US" sz="2800" dirty="0"/>
          </a:p>
        </p:txBody>
      </p:sp>
      <p:sp>
        <p:nvSpPr>
          <p:cNvPr id="22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4"/>
          <p:cNvSpPr txBox="1"/>
          <p:nvPr/>
        </p:nvSpPr>
        <p:spPr>
          <a:xfrm>
            <a:off x="964215" y="3500246"/>
            <a:ext cx="3325692" cy="675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User</a:t>
            </a:r>
            <a:br>
              <a:rPr lang="en-US" sz="4800"/>
            </a:br>
            <a:br>
              <a:rPr lang="en-US" sz="4800"/>
            </a:br>
            <a:endParaRPr lang="en-US" sz="48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iniature aeroplane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12282" r="-1" b="3445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Reservations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42" name="Straight Connector 4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Only one flight can be booked per reservation. </a:t>
            </a:r>
            <a:endParaRPr lang="en-US" sz="2800" dirty="0"/>
          </a:p>
          <a:p>
            <a:r>
              <a:rPr lang="en-US" sz="2800" dirty="0"/>
              <a:t>Payment is required to confirm a reservation else your reservation will be tentative and payment status will be “pending”.</a:t>
            </a:r>
            <a:endParaRPr lang="en-US" sz="2800" dirty="0"/>
          </a:p>
          <a:p>
            <a:r>
              <a:rPr lang="en-US" sz="2800" dirty="0"/>
              <a:t>Confirmed reservations decrease available seats on the flight.</a:t>
            </a:r>
            <a:endParaRPr lang="en-US" sz="2800" dirty="0"/>
          </a:p>
        </p:txBody>
      </p:sp>
      <p:sp>
        <p:nvSpPr>
          <p:cNvPr id="43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lane on tarmac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l="7660" r="4341" b="-1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Flights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Flight departure and arrival cities must be different. </a:t>
            </a:r>
            <a:endParaRPr lang="en-US" sz="2800" dirty="0"/>
          </a:p>
          <a:p>
            <a:r>
              <a:rPr lang="en-US" sz="2800" dirty="0"/>
              <a:t> Departure time must be before arrival time. </a:t>
            </a:r>
            <a:endParaRPr lang="en-US" sz="2800" dirty="0"/>
          </a:p>
          <a:p>
            <a:r>
              <a:rPr lang="en-US" sz="2800" dirty="0"/>
              <a:t>Available seats must be non-negative. </a:t>
            </a:r>
            <a:endParaRPr lang="en-US" sz="2800" dirty="0"/>
          </a:p>
          <a:p>
            <a:r>
              <a:rPr lang="en-US" sz="2800" dirty="0"/>
              <a:t> Flight price must be non-negative. </a:t>
            </a:r>
            <a:endParaRPr lang="en-US" sz="28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aeroplane seats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5912" r="-1" b="9816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Passengers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Passenger accounts are created automatically upon booking a flight.</a:t>
            </a:r>
            <a:endParaRPr lang="en-US" sz="36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Stock exchange numbers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t="6971" r="-1" b="8757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5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payments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Payment status can be "Successful" or "Failed". </a:t>
            </a:r>
            <a:endParaRPr lang="en-US" sz="4000" dirty="0"/>
          </a:p>
          <a:p>
            <a:r>
              <a:rPr lang="en-US" sz="4000" dirty="0"/>
              <a:t>Payment amount must be equal to the flight price.</a:t>
            </a:r>
            <a:endParaRPr lang="en-US" sz="4000" dirty="0"/>
          </a:p>
        </p:txBody>
      </p:sp>
      <p:sp>
        <p:nvSpPr>
          <p:cNvPr id="53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king space background"/>
          <p:cNvPicPr>
            <a:picLocks noChangeAspect="1"/>
          </p:cNvPicPr>
          <p:nvPr/>
        </p:nvPicPr>
        <p:blipFill rotWithShape="1">
          <a:blip r:embed="rId1">
            <a:alphaModFix amt="50000"/>
            <a:grayscl/>
          </a:blip>
          <a:srcRect t="5742" r="-1" b="9985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Employees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</a:fld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dirty="0"/>
              <a:t>There are four types of employees: Manager, Pilot, Cabin crew and Engineer. </a:t>
            </a:r>
            <a:endParaRPr lang="en-US" sz="2800" dirty="0"/>
          </a:p>
          <a:p>
            <a:r>
              <a:rPr lang="en-US" sz="2800" dirty="0"/>
              <a:t> An employee will be managed by single manager while a manager manages multiple employees. </a:t>
            </a:r>
            <a:endParaRPr lang="en-US" sz="2800" dirty="0"/>
          </a:p>
          <a:p>
            <a:r>
              <a:rPr lang="en-US" sz="2800" dirty="0"/>
              <a:t> Pilots, Cabin crews and Engineers should have separate interface for them to view their assignments. </a:t>
            </a:r>
            <a:endParaRPr lang="en-US" sz="2800" dirty="0"/>
          </a:p>
          <a:p>
            <a:r>
              <a:rPr lang="en-US" sz="2800" dirty="0"/>
              <a:t>Engineer will also have his/her assignment start and completion date</a:t>
            </a:r>
            <a:endParaRPr lang="en-US" sz="2800" dirty="0"/>
          </a:p>
        </p:txBody>
      </p:sp>
      <p:sp>
        <p:nvSpPr>
          <p:cNvPr id="21" name="Date Placeholder 1"/>
          <p:cNvSpPr txBox="1"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t a t u s   x m l n s = " 7 1 a f 3 2 4 3 - 3 d d 4 - 4 a 8 d - 8 c 0 d - d d 7 6 d a 1 f 0 2 a 5 " > N o t   s t a r t e d < / S t a t u s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_ i p _ U n i f i e d C o m p l i a n c e P o l i c y P r o p e r t i e s   x m l n s = " h t t p : / / s c h e m a s . m i c r o s o f t . c o m / s h a r e p o i n t / v 3 "   x s i : n i l = " t r u e " /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B a c k g r o u n d   x m l n s = " 7 1 a f 3 2 4 3 - 3 d d 4 - 4 a 8 d - 8 c 0 d - d d 7 6 d a 1 f 0 2 a 5 " > f a l s e < / B a c k g r o u n d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/ d o c u m e n t M a n a g e m e n t > < / p : p r o p e r t i e s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8 "   m a : c o n t e n t T y p e D e s c r i p t i o n = " C r e a t e   a   n e w   d o c u m e n t . "   m a : c o n t e n t T y p e S c o p e = " "   m a : v e r s i o n I D = " 6 0 f 5 a 4 f 2 d 2 b 0 a b a d c f 5 3 2 d 4 8 e b f 9 c b 7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7 d d 7 8 1 2 9 e 6 a 1 8 1 1 f 8 4 8 0 7 a d 1 1 c 6 5 1 5 3 1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x s d : e l e m e n t   r e f = " n s 2 : M e d i a S e r v i c e S e a r c h P r o p e r t i e s "   m i n O c c u r s = " 0 " / >  
 < x s d : e l e m e n t   r e f = " n s 2 : M e d i a S e r v i c e D o c T a g s "   m i n O c c u r s = " 0 " / >  
 < x s d : e l e m e n t   r e f = " n s 2 : M e d i a S e r v i c e O b j e c t D e t e c t o r V e r s i o n s "   m i n O c c u r s = " 0 " / >  
 < x s d : e l e m e n t   r e f = " n s 2 : M e d i a S e r v i c e S y s t e m T a g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x s d : e l e m e n t   n a m e = " M e d i a S e r v i c e S e a r c h P r o p e r t i e s "   m a : i n d e x = " 2 9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o c T a g s "   m a : i n d e x = " 3 0 "   n i l l a b l e = " t r u e "   m a : d i s p l a y N a m e = " M e d i a S e r v i c e D o c T a g s "   m a : h i d d e n = " t r u e "   m a : i n t e r n a l N a m e = " M e d i a S e r v i c e D o c T a g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b j e c t D e t e c t o r V e r s i o n s "   m a : i n d e x = " 3 1 "   n i l l a b l e = " t r u e "   m a : d i s p l a y N a m e = " M e d i a S e r v i c e O b j e c t D e t e c t o r V e r s i o n s "   m a : d e s c r i p t i o n = "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S y s t e m T a g s "   m a : i n d e x = " 3 2 "   n i l l a b l e = " t r u e "   m a : d i s p l a y N a m e = " M e d i a S e r v i c e S y s t e m T a g s "   m a : h i d d e n = " t r u e "   m a : i n t e r n a l N a m e = " M e d i a S e r v i c e S y s t e m T a g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AC263D7C-E9CB-4C77-8528-77A30083B7FC}">
  <ds:schemaRefs/>
</ds:datastoreItem>
</file>

<file path=customXml/itemProps2.xml><?xml version="1.0" encoding="utf-8"?>
<ds:datastoreItem xmlns:ds="http://schemas.openxmlformats.org/officeDocument/2006/customXml" ds:itemID="{191F1737-EB5A-49A3-BFCA-A97A8DCDF401}">
  <ds:schemaRefs/>
</ds:datastoreItem>
</file>

<file path=customXml/itemProps3.xml><?xml version="1.0" encoding="utf-8"?>
<ds:datastoreItem xmlns:ds="http://schemas.openxmlformats.org/officeDocument/2006/customXml" ds:itemID="{5462B0DF-AFCF-4681-BDD6-4CC4EE7AE35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3772</Words>
  <Application>WPS Presentation</Application>
  <PresentationFormat>Widescreen</PresentationFormat>
  <Paragraphs>236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SimSun</vt:lpstr>
      <vt:lpstr>Wingdings</vt:lpstr>
      <vt:lpstr>Arial</vt:lpstr>
      <vt:lpstr>Amasis MT Pro Black</vt:lpstr>
      <vt:lpstr>Calibri</vt:lpstr>
      <vt:lpstr>Gill Sans MT</vt:lpstr>
      <vt:lpstr>Microsoft YaHei</vt:lpstr>
      <vt:lpstr>Arial Unicode MS</vt:lpstr>
      <vt:lpstr>Söhne</vt:lpstr>
      <vt:lpstr>Segoe Print</vt:lpstr>
      <vt:lpstr>Gallery</vt:lpstr>
      <vt:lpstr>Mesh</vt:lpstr>
      <vt:lpstr>Airline management system</vt:lpstr>
      <vt:lpstr>Business scenario</vt:lpstr>
      <vt:lpstr>Business rules</vt:lpstr>
      <vt:lpstr> </vt:lpstr>
      <vt:lpstr>Reservations</vt:lpstr>
      <vt:lpstr>Flights</vt:lpstr>
      <vt:lpstr>Passengers</vt:lpstr>
      <vt:lpstr>payments</vt:lpstr>
      <vt:lpstr>Employees</vt:lpstr>
      <vt:lpstr>Database design</vt:lpstr>
      <vt:lpstr>erd</vt:lpstr>
      <vt:lpstr>User  </vt:lpstr>
      <vt:lpstr>Flights</vt:lpstr>
      <vt:lpstr>Aircraft</vt:lpstr>
      <vt:lpstr>Passengers</vt:lpstr>
      <vt:lpstr>payments</vt:lpstr>
      <vt:lpstr>Employees</vt:lpstr>
      <vt:lpstr>Reservations</vt:lpstr>
      <vt:lpstr>Pilot assignment</vt:lpstr>
      <vt:lpstr>Crew assignment</vt:lpstr>
      <vt:lpstr>Engineer assignment</vt:lpstr>
      <vt:lpstr>Functions &amp; procedures</vt:lpstr>
      <vt:lpstr>Search_flights </vt:lpstr>
      <vt:lpstr>Tentative_reservation</vt:lpstr>
      <vt:lpstr>Process_payment_and_update_ reservation</vt:lpstr>
      <vt:lpstr>Cancel_reservation</vt:lpstr>
      <vt:lpstr>Set_aircraft_id (trigger)</vt:lpstr>
      <vt:lpstr>Work Contribution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management system</dc:title>
  <dc:creator>ALI KHURRAM - 25250</dc:creator>
  <cp:lastModifiedBy>aliiq</cp:lastModifiedBy>
  <cp:revision>3</cp:revision>
  <dcterms:created xsi:type="dcterms:W3CDTF">2023-12-11T14:55:00Z</dcterms:created>
  <dcterms:modified xsi:type="dcterms:W3CDTF">2024-05-29T19:41:35Z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6566DDA0E08E4362A8265319B32DDC7E_12</vt:lpwstr>
  </property>
  <property fmtid="{D5CDD505-2E9C-101B-9397-08002B2CF9AE}" pid="5" name="KSOProductBuildVer">
    <vt:lpwstr>1033-12.2.0.16909</vt:lpwstr>
  </property>
</Properties>
</file>